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79" r:id="rId3"/>
    <p:sldId id="295" r:id="rId4"/>
    <p:sldId id="294" r:id="rId5"/>
    <p:sldId id="301" r:id="rId6"/>
    <p:sldId id="302" r:id="rId7"/>
    <p:sldId id="303" r:id="rId8"/>
    <p:sldId id="304" r:id="rId9"/>
    <p:sldId id="300" r:id="rId10"/>
    <p:sldId id="296" r:id="rId11"/>
    <p:sldId id="290" r:id="rId12"/>
    <p:sldId id="306" r:id="rId13"/>
    <p:sldId id="299" r:id="rId14"/>
    <p:sldId id="262" r:id="rId15"/>
    <p:sldId id="305" r:id="rId16"/>
  </p:sldIdLst>
  <p:sldSz cx="9144000" cy="5143500" type="screen16x9"/>
  <p:notesSz cx="6858000" cy="9144000"/>
  <p:embeddedFontLst>
    <p:embeddedFont>
      <p:font typeface="Barlow Semi Condensed" panose="020B0604020202020204" charset="0"/>
      <p:regular r:id="rId18"/>
      <p:bold r:id="rId19"/>
      <p:italic r:id="rId20"/>
      <p:boldItalic r:id="rId21"/>
    </p:embeddedFont>
    <p:embeddedFont>
      <p:font typeface="Barlow Semi Condensed Medium" panose="020B0604020202020204" charset="0"/>
      <p:regular r:id="rId22"/>
      <p:bold r:id="rId23"/>
      <p:italic r:id="rId24"/>
      <p:boldItalic r:id="rId25"/>
    </p:embeddedFont>
    <p:embeddedFont>
      <p:font typeface="Fjalla One" panose="020B0604020202020204" charset="0"/>
      <p:regular r:id="rId26"/>
    </p:embeddedFont>
    <p:embeddedFont>
      <p:font typeface="Montserrat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DAF"/>
    <a:srgbClr val="5D40C8"/>
    <a:srgbClr val="32AF2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BB0FAD-2C66-4A62-BB2C-63FA75FF6326}">
  <a:tblStyle styleId="{4BBB0FAD-2C66-4A62-BB2C-63FA75FF63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8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83350" y="920100"/>
            <a:ext cx="3363300" cy="24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83500" y="3400200"/>
            <a:ext cx="3363300" cy="8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363599" y="2645134"/>
            <a:ext cx="0" cy="250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72674" y="4273009"/>
            <a:ext cx="581800" cy="582350"/>
            <a:chOff x="8064275" y="887850"/>
            <a:chExt cx="581800" cy="582350"/>
          </a:xfrm>
        </p:grpSpPr>
        <p:sp>
          <p:nvSpPr>
            <p:cNvPr id="13" name="Google Shape;13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217561" y="3701434"/>
            <a:ext cx="292025" cy="292575"/>
            <a:chOff x="7353050" y="316275"/>
            <a:chExt cx="292025" cy="292575"/>
          </a:xfrm>
        </p:grpSpPr>
        <p:sp>
          <p:nvSpPr>
            <p:cNvPr id="20" name="Google Shape;20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276086" y="3193309"/>
            <a:ext cx="175000" cy="175000"/>
            <a:chOff x="8792300" y="321275"/>
            <a:chExt cx="175000" cy="175000"/>
          </a:xfrm>
        </p:grpSpPr>
        <p:sp>
          <p:nvSpPr>
            <p:cNvPr id="25" name="Google Shape;25;p2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10800000">
            <a:off x="479461" y="3116984"/>
            <a:ext cx="175013" cy="27000"/>
            <a:chOff x="5662375" y="212375"/>
            <a:chExt cx="175013" cy="27000"/>
          </a:xfrm>
        </p:grpSpPr>
        <p:sp>
          <p:nvSpPr>
            <p:cNvPr id="30" name="Google Shape;3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788100" y="208488"/>
            <a:ext cx="175013" cy="27000"/>
            <a:chOff x="5662375" y="212375"/>
            <a:chExt cx="175013" cy="27000"/>
          </a:xfrm>
        </p:grpSpPr>
        <p:sp>
          <p:nvSpPr>
            <p:cNvPr id="34" name="Google Shape;34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" name="Google Shape;37;p2"/>
          <p:cNvCxnSpPr/>
          <p:nvPr/>
        </p:nvCxnSpPr>
        <p:spPr>
          <a:xfrm rot="10800000">
            <a:off x="369299" y="613"/>
            <a:ext cx="0" cy="2160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2"/>
          <p:cNvSpPr/>
          <p:nvPr/>
        </p:nvSpPr>
        <p:spPr>
          <a:xfrm rot="10800000">
            <a:off x="323099" y="466859"/>
            <a:ext cx="92400" cy="924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323099" y="1114409"/>
            <a:ext cx="92400" cy="924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 flipH="1">
            <a:off x="7100575" y="59700"/>
            <a:ext cx="2111600" cy="1158225"/>
            <a:chOff x="5448900" y="672213"/>
            <a:chExt cx="2111600" cy="1158225"/>
          </a:xfrm>
        </p:grpSpPr>
        <p:cxnSp>
          <p:nvCxnSpPr>
            <p:cNvPr id="41" name="Google Shape;41;p2"/>
            <p:cNvCxnSpPr/>
            <p:nvPr/>
          </p:nvCxnSpPr>
          <p:spPr>
            <a:xfrm>
              <a:off x="6240300" y="986013"/>
              <a:ext cx="1157100" cy="54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 flipH="1">
              <a:off x="5448900" y="994038"/>
              <a:ext cx="791400" cy="83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" name="Google Shape;43;p2"/>
            <p:cNvGrpSpPr/>
            <p:nvPr/>
          </p:nvGrpSpPr>
          <p:grpSpPr>
            <a:xfrm rot="10800000">
              <a:off x="5948300" y="714538"/>
              <a:ext cx="581800" cy="582350"/>
              <a:chOff x="8064275" y="887850"/>
              <a:chExt cx="581800" cy="5823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 rot="10800000">
              <a:off x="7268475" y="1360363"/>
              <a:ext cx="292025" cy="292575"/>
              <a:chOff x="7353050" y="316275"/>
              <a:chExt cx="292025" cy="29257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rot="10800000">
              <a:off x="5661425" y="1419163"/>
              <a:ext cx="175000" cy="175000"/>
              <a:chOff x="8792300" y="321275"/>
              <a:chExt cx="175000" cy="175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10800000">
              <a:off x="5929312" y="1625938"/>
              <a:ext cx="175013" cy="27000"/>
              <a:chOff x="5662375" y="212375"/>
              <a:chExt cx="175013" cy="2700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10800000">
              <a:off x="6503012" y="672213"/>
              <a:ext cx="175013" cy="27000"/>
              <a:chOff x="5662375" y="212375"/>
              <a:chExt cx="175013" cy="2700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70" name="Google Shape;70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76" name="Google Shape;76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7" name="Google Shape;77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4" name="Google Shape;94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5" name="Google Shape;95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8" name="Google Shape;128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0" name="Google Shape;130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3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title" idx="5" hasCustomPrompt="1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" name="Google Shape;206;p5"/>
          <p:cNvSpPr txBox="1">
            <a:spLocks noGrp="1"/>
          </p:cNvSpPr>
          <p:nvPr>
            <p:ph type="title" idx="6" hasCustomPrompt="1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07" name="Google Shape;207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08" name="Google Shape;208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9" name="Google Shape;209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10" name="Google Shape;210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" name="Google Shape;216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6" name="Google Shape;226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27" name="Google Shape;227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56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57" name="Google Shape;257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0" name="Google Shape;260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2" name="Google Shape;262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6"/>
          <p:cNvGrpSpPr/>
          <p:nvPr/>
        </p:nvGrpSpPr>
        <p:grpSpPr>
          <a:xfrm flipH="1">
            <a:off x="480412" y="170875"/>
            <a:ext cx="175013" cy="27000"/>
            <a:chOff x="5662375" y="212375"/>
            <a:chExt cx="175013" cy="27000"/>
          </a:xfrm>
        </p:grpSpPr>
        <p:sp>
          <p:nvSpPr>
            <p:cNvPr id="269" name="Google Shape;269;p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2" name="Google Shape;272;p6"/>
          <p:cNvCxnSpPr/>
          <p:nvPr/>
        </p:nvCxnSpPr>
        <p:spPr>
          <a:xfrm rot="10800000" flipH="1">
            <a:off x="582471" y="199663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6"/>
          <p:cNvCxnSpPr/>
          <p:nvPr/>
        </p:nvCxnSpPr>
        <p:spPr>
          <a:xfrm>
            <a:off x="-4" y="-23937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Google Shape;274;p6"/>
          <p:cNvGrpSpPr/>
          <p:nvPr/>
        </p:nvGrpSpPr>
        <p:grpSpPr>
          <a:xfrm rot="10800000">
            <a:off x="423746" y="486613"/>
            <a:ext cx="292025" cy="292575"/>
            <a:chOff x="7353050" y="316275"/>
            <a:chExt cx="292025" cy="292575"/>
          </a:xfrm>
        </p:grpSpPr>
        <p:sp>
          <p:nvSpPr>
            <p:cNvPr id="275" name="Google Shape;275;p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6"/>
          <p:cNvGrpSpPr/>
          <p:nvPr/>
        </p:nvGrpSpPr>
        <p:grpSpPr>
          <a:xfrm rot="10800000" flipH="1">
            <a:off x="1638735" y="53000"/>
            <a:ext cx="293111" cy="293388"/>
            <a:chOff x="3164039" y="430875"/>
            <a:chExt cx="293111" cy="293388"/>
          </a:xfrm>
        </p:grpSpPr>
        <p:sp>
          <p:nvSpPr>
            <p:cNvPr id="280" name="Google Shape;280;p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6" name="Google Shape;286;p6"/>
          <p:cNvCxnSpPr/>
          <p:nvPr/>
        </p:nvCxnSpPr>
        <p:spPr>
          <a:xfrm rot="10800000">
            <a:off x="7250850" y="262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6"/>
          <p:cNvCxnSpPr/>
          <p:nvPr/>
        </p:nvCxnSpPr>
        <p:spPr>
          <a:xfrm flipH="1">
            <a:off x="8407950" y="-39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88" name="Google Shape;288;p6"/>
          <p:cNvGrpSpPr/>
          <p:nvPr/>
        </p:nvGrpSpPr>
        <p:grpSpPr>
          <a:xfrm>
            <a:off x="8118150" y="493925"/>
            <a:ext cx="581800" cy="582350"/>
            <a:chOff x="8064275" y="887850"/>
            <a:chExt cx="581800" cy="582350"/>
          </a:xfrm>
        </p:grpSpPr>
        <p:sp>
          <p:nvSpPr>
            <p:cNvPr id="289" name="Google Shape;289;p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6"/>
          <p:cNvGrpSpPr/>
          <p:nvPr/>
        </p:nvGrpSpPr>
        <p:grpSpPr>
          <a:xfrm>
            <a:off x="7087750" y="137875"/>
            <a:ext cx="292025" cy="292575"/>
            <a:chOff x="7353050" y="316275"/>
            <a:chExt cx="292025" cy="292575"/>
          </a:xfrm>
        </p:grpSpPr>
        <p:sp>
          <p:nvSpPr>
            <p:cNvPr id="296" name="Google Shape;296;p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6"/>
          <p:cNvGrpSpPr/>
          <p:nvPr/>
        </p:nvGrpSpPr>
        <p:grpSpPr>
          <a:xfrm>
            <a:off x="8811825" y="196650"/>
            <a:ext cx="175000" cy="175000"/>
            <a:chOff x="8792300" y="321275"/>
            <a:chExt cx="175000" cy="175000"/>
          </a:xfrm>
        </p:grpSpPr>
        <p:sp>
          <p:nvSpPr>
            <p:cNvPr id="301" name="Google Shape;301;p6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6"/>
          <p:cNvGrpSpPr/>
          <p:nvPr/>
        </p:nvGrpSpPr>
        <p:grpSpPr>
          <a:xfrm>
            <a:off x="8543925" y="137875"/>
            <a:ext cx="175013" cy="27000"/>
            <a:chOff x="5662375" y="212375"/>
            <a:chExt cx="175013" cy="27000"/>
          </a:xfrm>
        </p:grpSpPr>
        <p:sp>
          <p:nvSpPr>
            <p:cNvPr id="306" name="Google Shape;306;p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6"/>
          <p:cNvGrpSpPr/>
          <p:nvPr/>
        </p:nvGrpSpPr>
        <p:grpSpPr>
          <a:xfrm>
            <a:off x="7970225" y="1091600"/>
            <a:ext cx="175013" cy="27000"/>
            <a:chOff x="5662375" y="212375"/>
            <a:chExt cx="175013" cy="27000"/>
          </a:xfrm>
        </p:grpSpPr>
        <p:sp>
          <p:nvSpPr>
            <p:cNvPr id="310" name="Google Shape;310;p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>
            <a:spLocks noGrp="1"/>
          </p:cNvSpPr>
          <p:nvPr>
            <p:ph type="subTitle" idx="1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315" name="Google Shape;315;p7"/>
          <p:cNvSpPr txBox="1">
            <a:spLocks noGrp="1"/>
          </p:cNvSpPr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316" name="Google Shape;316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7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9" name="Google Shape;319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20" name="Google Shape;320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27" name="Google Shape;327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7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7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7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38" name="Google Shape;338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42" name="Google Shape;342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46" name="Google Shape;346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49" name="Google Shape;349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7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1" name="Google Shape;351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52" name="Google Shape;352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59" name="Google Shape;359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64" name="Google Shape;364;p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69" name="Google Shape;369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73" name="Google Shape;37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78" name="Google Shape;378;p8"/>
            <p:cNvSpPr/>
            <p:nvPr/>
          </p:nvSpPr>
          <p:spPr>
            <a:xfrm>
              <a:off x="365750" y="1285025"/>
              <a:ext cx="6934275" cy="3315500"/>
            </a:xfrm>
            <a:custGeom>
              <a:avLst/>
              <a:gdLst/>
              <a:ahLst/>
              <a:cxnLst/>
              <a:rect l="l" t="t" r="r" b="b"/>
              <a:pathLst>
                <a:path w="277371" h="132620" extrusionOk="0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417100" y="1285575"/>
              <a:ext cx="6842700" cy="3314500"/>
            </a:xfrm>
            <a:custGeom>
              <a:avLst/>
              <a:gdLst/>
              <a:ahLst/>
              <a:cxnLst/>
              <a:rect l="l" t="t" r="r" b="b"/>
              <a:pathLst>
                <a:path w="273708" h="132580" extrusionOk="0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 txBox="1">
            <a:spLocks noGrp="1"/>
          </p:cNvSpPr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82" name="Google Shape;382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8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86" name="Google Shape;386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87" name="Google Shape;387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94" name="Google Shape;394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" name="Google Shape;398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99" name="Google Shape;399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404" name="Google Shape;404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14" name="Google Shape;414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17" name="Google Shape;417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18" name="Google Shape;418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25" name="Google Shape;425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" name="Google Shape;429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30" name="Google Shape;430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8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41" name="Google Shape;44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" name="Google Shape;444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45" name="Google Shape;445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0" name="Google Shape;45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51" name="Google Shape;45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4" name="Google Shape;45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55" name="Google Shape;45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62" name="Google Shape;46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73" name="Google Shape;47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77" name="Google Shape;47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81" name="Google Shape;48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4" name="Google Shape;48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6" name="Google Shape;48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87" name="Google Shape;48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94" name="Google Shape;49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99" name="Google Shape;49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504" name="Google Shape;50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508" name="Google Shape;50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"/>
          <p:cNvSpPr txBox="1">
            <a:spLocks noGrp="1"/>
          </p:cNvSpPr>
          <p:nvPr>
            <p:ph type="body" idx="1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3" name="Google Shape;513;p10"/>
          <p:cNvSpPr txBox="1">
            <a:spLocks noGrp="1"/>
          </p:cNvSpPr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4" name="Google Shape;51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 rot="10800000" flipH="1">
            <a:off x="7975" y="4332600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6" name="Google Shape;51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17" name="Google Shape;517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22" name="Google Shape;52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28" name="Google Shape;52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0" name="Google Shape;53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31" name="Google Shape;531;p1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38" name="Google Shape;538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43" name="Google Shape;543;p1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48" name="Google Shape;54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52" name="Google Shape;55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61350"/>
            <a:ext cx="7717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4D8BAC-9960-7D5D-591C-5FAF7640EFD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0733C-1ECB-4198-6BAC-8C9A3F7A5CBB}"/>
              </a:ext>
            </a:extLst>
          </p:cNvPr>
          <p:cNvSpPr txBox="1"/>
          <p:nvPr/>
        </p:nvSpPr>
        <p:spPr>
          <a:xfrm>
            <a:off x="678180" y="1172199"/>
            <a:ext cx="5920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Приказ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от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30.12.202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2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№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10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/3012-06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«О стимулировании научно-педагогических и научно-технических работников»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CDDDA-9B95-02B8-09E9-3F82EC26CDCC}"/>
              </a:ext>
            </a:extLst>
          </p:cNvPr>
          <p:cNvSpPr txBox="1"/>
          <p:nvPr/>
        </p:nvSpPr>
        <p:spPr>
          <a:xfrm>
            <a:off x="678180" y="2847232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  <a:latin typeface="Montserrat" panose="00000500000000000000" pitchFamily="2" charset="-52"/>
              </a:rPr>
              <a:t>Популярные вопросы</a:t>
            </a:r>
            <a:endParaRPr lang="ru-RU" sz="1800" dirty="0">
              <a:solidFill>
                <a:schemeClr val="accent2">
                  <a:lumMod val="2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5B3B3-8B9B-1649-FAF9-15E74778D01B}"/>
              </a:ext>
            </a:extLst>
          </p:cNvPr>
          <p:cNvSpPr txBox="1"/>
          <p:nvPr/>
        </p:nvSpPr>
        <p:spPr>
          <a:xfrm>
            <a:off x="662941" y="3810700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Ковалев Виктор Евгеньевич,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Проректор по научной работе УрГЭУ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Благинин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Виктор Андреевич,</a:t>
            </a:r>
            <a:endParaRPr lang="ru-RU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Начальник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Управления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наукометрии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,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научно-исследовательской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работы 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рейтингов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УрГЭУ</a:t>
            </a:r>
            <a:endParaRPr lang="ru-RU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D99EAAB-9571-DABA-5FEF-B0F11D6078CF}"/>
              </a:ext>
            </a:extLst>
          </p:cNvPr>
          <p:cNvCxnSpPr>
            <a:cxnSpLocks/>
          </p:cNvCxnSpPr>
          <p:nvPr/>
        </p:nvCxnSpPr>
        <p:spPr>
          <a:xfrm>
            <a:off x="8915400" y="974725"/>
            <a:ext cx="0" cy="416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766FAAF-1911-ED5A-41C6-5E8DD5E15D98}"/>
              </a:ext>
            </a:extLst>
          </p:cNvPr>
          <p:cNvCxnSpPr>
            <a:cxnSpLocks/>
          </p:cNvCxnSpPr>
          <p:nvPr/>
        </p:nvCxnSpPr>
        <p:spPr>
          <a:xfrm>
            <a:off x="8420100" y="663704"/>
            <a:ext cx="0" cy="4479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522D633-6D05-9419-DFAC-8187F007D8AA}"/>
              </a:ext>
            </a:extLst>
          </p:cNvPr>
          <p:cNvCxnSpPr>
            <a:cxnSpLocks/>
          </p:cNvCxnSpPr>
          <p:nvPr/>
        </p:nvCxnSpPr>
        <p:spPr>
          <a:xfrm>
            <a:off x="8145780" y="463331"/>
            <a:ext cx="0" cy="4680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Герб – особый символ УрГЭУ - Уральский государственный экономический  университет">
            <a:extLst>
              <a:ext uri="{FF2B5EF4-FFF2-40B4-BE49-F238E27FC236}">
                <a16:creationId xmlns:a16="http://schemas.microsoft.com/office/drawing/2014/main" id="{E7BFB66C-C3B9-9AE9-34C9-29EF9298B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51" b="89307" l="30391" r="69297">
                        <a14:foregroundMark x1="43203" y1="57109" x2="35938" y2="65217"/>
                        <a14:foregroundMark x1="35938" y1="65217" x2="40234" y2="74618"/>
                        <a14:foregroundMark x1="40234" y1="74618" x2="51641" y2="77086"/>
                        <a14:foregroundMark x1="51641" y1="77086" x2="62500" y2="72973"/>
                        <a14:foregroundMark x1="62500" y1="72973" x2="64375" y2="64747"/>
                        <a14:foregroundMark x1="64375" y1="64747" x2="57656" y2="54994"/>
                        <a14:foregroundMark x1="57656" y1="54994" x2="42188" y2="56639"/>
                        <a14:foregroundMark x1="42188" y1="56639" x2="41094" y2="57344"/>
                        <a14:foregroundMark x1="49766" y1="56639" x2="44688" y2="58637"/>
                        <a14:foregroundMark x1="44688" y1="58637" x2="41484" y2="68155"/>
                        <a14:foregroundMark x1="41484" y1="68155" x2="57734" y2="67215"/>
                        <a14:foregroundMark x1="57734" y1="67215" x2="48125" y2="60282"/>
                        <a14:foregroundMark x1="48125" y1="60282" x2="45469" y2="73561"/>
                        <a14:foregroundMark x1="45469" y1="73561" x2="52891" y2="64865"/>
                        <a14:foregroundMark x1="52891" y1="64865" x2="44609" y2="70975"/>
                        <a14:foregroundMark x1="44609" y1="70975" x2="52266" y2="63455"/>
                        <a14:foregroundMark x1="52266" y1="63455" x2="44375" y2="65687"/>
                        <a14:foregroundMark x1="44375" y1="65687" x2="53672" y2="66275"/>
                        <a14:foregroundMark x1="53672" y1="66275" x2="49844" y2="67333"/>
                        <a14:foregroundMark x1="49063" y1="73796" x2="42734" y2="66980"/>
                        <a14:foregroundMark x1="42734" y1="66980" x2="45703" y2="60400"/>
                        <a14:foregroundMark x1="45703" y1="60400" x2="60078" y2="65922"/>
                        <a14:foregroundMark x1="60078" y1="65922" x2="60781" y2="68273"/>
                        <a14:foregroundMark x1="57500" y1="66510" x2="55391" y2="56992"/>
                        <a14:foregroundMark x1="55391" y1="56992" x2="60156" y2="64747"/>
                        <a14:foregroundMark x1="60156" y1="64747" x2="55078" y2="71328"/>
                        <a14:foregroundMark x1="55078" y1="71328" x2="47031" y2="74031"/>
                        <a14:foregroundMark x1="47031" y1="74031" x2="42891" y2="68743"/>
                        <a14:foregroundMark x1="42891" y1="68743" x2="43516" y2="72503"/>
                        <a14:foregroundMark x1="41797" y1="60517" x2="38594" y2="67920"/>
                        <a14:foregroundMark x1="38594" y1="67920" x2="41953" y2="76968"/>
                        <a14:foregroundMark x1="41953" y1="76968" x2="42109" y2="77203"/>
                        <a14:foregroundMark x1="50156" y1="89072" x2="43984" y2="81669"/>
                        <a14:foregroundMark x1="43984" y1="81669" x2="39063" y2="78848"/>
                        <a14:foregroundMark x1="39063" y1="78848" x2="32813" y2="68038"/>
                        <a14:foregroundMark x1="32813" y1="68038" x2="33672" y2="23737"/>
                        <a14:foregroundMark x1="33672" y1="23737" x2="38906" y2="19036"/>
                        <a14:foregroundMark x1="38906" y1="19036" x2="50938" y2="17979"/>
                        <a14:foregroundMark x1="50938" y1="17979" x2="62969" y2="21269"/>
                        <a14:foregroundMark x1="62969" y1="21269" x2="66328" y2="66863"/>
                        <a14:foregroundMark x1="66328" y1="66863" x2="61484" y2="78261"/>
                        <a14:foregroundMark x1="61484" y1="78261" x2="52109" y2="85076"/>
                        <a14:foregroundMark x1="52109" y1="85076" x2="49609" y2="89307"/>
                        <a14:foregroundMark x1="32344" y1="75206" x2="30391" y2="64395"/>
                        <a14:foregroundMark x1="30391" y1="64395" x2="32266" y2="51704"/>
                        <a14:foregroundMark x1="33828" y1="17391" x2="50391" y2="11868"/>
                        <a14:foregroundMark x1="50391" y1="11868" x2="63906" y2="16569"/>
                        <a14:foregroundMark x1="68906" y1="20917" x2="69297" y2="19506"/>
                        <a14:foregroundMark x1="68672" y1="61810" x2="69063" y2="72503"/>
                        <a14:foregroundMark x1="38516" y1="69095" x2="40781" y2="61105"/>
                        <a14:foregroundMark x1="40781" y1="61105" x2="43672" y2="60870"/>
                        <a14:foregroundMark x1="38984" y1="63337" x2="38594" y2="68625"/>
                        <a14:foregroundMark x1="48125" y1="60282" x2="52812" y2="63220"/>
                        <a14:foregroundMark x1="51641" y1="62750" x2="49063" y2="60517"/>
                        <a14:foregroundMark x1="51094" y1="72268" x2="54063" y2="68038"/>
                        <a14:foregroundMark x1="55937" y1="70623" x2="62031" y2="67803"/>
                        <a14:foregroundMark x1="62031" y1="67803" x2="62109" y2="67450"/>
                        <a14:foregroundMark x1="61484" y1="70153" x2="56641" y2="72150"/>
                        <a14:foregroundMark x1="62266" y1="65922" x2="58438" y2="60282"/>
                        <a14:foregroundMark x1="58438" y1="60282" x2="58281" y2="60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3" t="7879" r="26134" b="8752"/>
          <a:stretch/>
        </p:blipFill>
        <p:spPr bwMode="auto">
          <a:xfrm>
            <a:off x="678180" y="95546"/>
            <a:ext cx="670560" cy="7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9BC443-DEE2-5AED-0421-201DAB20D62A}"/>
              </a:ext>
            </a:extLst>
          </p:cNvPr>
          <p:cNvSpPr/>
          <p:nvPr/>
        </p:nvSpPr>
        <p:spPr>
          <a:xfrm>
            <a:off x="678180" y="95546"/>
            <a:ext cx="670558" cy="7909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0F2D1C-A4E3-A6F3-BA0D-1BD8EAA23686}"/>
              </a:ext>
            </a:extLst>
          </p:cNvPr>
          <p:cNvSpPr/>
          <p:nvPr/>
        </p:nvSpPr>
        <p:spPr>
          <a:xfrm>
            <a:off x="0" y="44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D8A43D7-3BBC-9C5A-DB34-9E616E91ED52}"/>
              </a:ext>
            </a:extLst>
          </p:cNvPr>
          <p:cNvGrpSpPr/>
          <p:nvPr/>
        </p:nvGrpSpPr>
        <p:grpSpPr>
          <a:xfrm>
            <a:off x="1493354" y="1062281"/>
            <a:ext cx="6157289" cy="3405285"/>
            <a:chOff x="1708199" y="1332998"/>
            <a:chExt cx="6157289" cy="340528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6B43C8E2-4ABF-9850-2F31-55DC742A0B85}"/>
                </a:ext>
              </a:extLst>
            </p:cNvPr>
            <p:cNvSpPr/>
            <p:nvPr/>
          </p:nvSpPr>
          <p:spPr>
            <a:xfrm>
              <a:off x="1861606" y="1468800"/>
              <a:ext cx="6003882" cy="3269483"/>
            </a:xfrm>
            <a:prstGeom prst="roundRect">
              <a:avLst/>
            </a:prstGeom>
            <a:noFill/>
            <a:ln>
              <a:solidFill>
                <a:schemeClr val="tx2">
                  <a:lumMod val="9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E5DD3D8-5990-C4BB-237C-3F8D9FD05FA5}"/>
                </a:ext>
              </a:extLst>
            </p:cNvPr>
            <p:cNvSpPr/>
            <p:nvPr/>
          </p:nvSpPr>
          <p:spPr>
            <a:xfrm>
              <a:off x="1708199" y="1332998"/>
              <a:ext cx="6003882" cy="32694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Пример:</a:t>
              </a:r>
            </a:p>
            <a:p>
              <a:endPara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Статья в Ядре РИНЦ (учёт 3 авторам)</a:t>
              </a:r>
            </a:p>
            <a:p>
              <a:endParaRPr lang="ru-RU" sz="16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п</a:t>
              </a:r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рименив возможную замену на </a:t>
              </a: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2 статьи ВАК</a:t>
              </a:r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, учтётся только </a:t>
              </a: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2 авторам</a:t>
              </a:r>
            </a:p>
            <a:p>
              <a:endPara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применив 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возможную замену на </a:t>
              </a:r>
              <a:r>
                <a:rPr lang="ru-RU" sz="1600" b="1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2 статьи </a:t>
              </a: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РИНЦ</a:t>
              </a:r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, 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учтётся только </a:t>
              </a: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1 автору</a:t>
              </a:r>
            </a:p>
            <a:p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 </a:t>
              </a:r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pPr algn="ctr"/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1BEEC85-843A-63E9-AC73-60FE3DB5A8AD}"/>
              </a:ext>
            </a:extLst>
          </p:cNvPr>
          <p:cNvGrpSpPr/>
          <p:nvPr/>
        </p:nvGrpSpPr>
        <p:grpSpPr>
          <a:xfrm>
            <a:off x="1089253" y="1191777"/>
            <a:ext cx="218265" cy="218265"/>
            <a:chOff x="2987482" y="1853441"/>
            <a:chExt cx="218265" cy="21826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8D10593-456D-A8F0-68A7-CC2A2648D7B9}"/>
                </a:ext>
              </a:extLst>
            </p:cNvPr>
            <p:cNvSpPr/>
            <p:nvPr/>
          </p:nvSpPr>
          <p:spPr>
            <a:xfrm>
              <a:off x="3038548" y="1904507"/>
              <a:ext cx="116132" cy="116132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6E918ED-8766-6978-F857-84AC54B1020A}"/>
                </a:ext>
              </a:extLst>
            </p:cNvPr>
            <p:cNvSpPr/>
            <p:nvPr/>
          </p:nvSpPr>
          <p:spPr>
            <a:xfrm>
              <a:off x="2987482" y="1853441"/>
              <a:ext cx="218265" cy="218265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7452D4-5721-A801-6DC1-33C6ED0514E1}"/>
              </a:ext>
            </a:extLst>
          </p:cNvPr>
          <p:cNvSpPr txBox="1"/>
          <p:nvPr/>
        </p:nvSpPr>
        <p:spPr>
          <a:xfrm>
            <a:off x="1401997" y="385901"/>
            <a:ext cx="6340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9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Учёт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числа автора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по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альтернативному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показателю</a:t>
            </a:r>
          </a:p>
        </p:txBody>
      </p:sp>
    </p:spTree>
    <p:extLst>
      <p:ext uri="{BB962C8B-B14F-4D97-AF65-F5344CB8AC3E}">
        <p14:creationId xmlns:p14="http://schemas.microsoft.com/office/powerpoint/2010/main" val="2415487142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0F2D1C-A4E3-A6F3-BA0D-1BD8EAA23686}"/>
              </a:ext>
            </a:extLst>
          </p:cNvPr>
          <p:cNvSpPr/>
          <p:nvPr/>
        </p:nvSpPr>
        <p:spPr>
          <a:xfrm>
            <a:off x="0" y="44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D8A43D7-3BBC-9C5A-DB34-9E616E91ED52}"/>
              </a:ext>
            </a:extLst>
          </p:cNvPr>
          <p:cNvGrpSpPr/>
          <p:nvPr/>
        </p:nvGrpSpPr>
        <p:grpSpPr>
          <a:xfrm>
            <a:off x="1493354" y="1062281"/>
            <a:ext cx="6157289" cy="3405285"/>
            <a:chOff x="1708199" y="1332998"/>
            <a:chExt cx="6157289" cy="340528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6B43C8E2-4ABF-9850-2F31-55DC742A0B85}"/>
                </a:ext>
              </a:extLst>
            </p:cNvPr>
            <p:cNvSpPr/>
            <p:nvPr/>
          </p:nvSpPr>
          <p:spPr>
            <a:xfrm>
              <a:off x="1861606" y="1468800"/>
              <a:ext cx="6003882" cy="3269483"/>
            </a:xfrm>
            <a:prstGeom prst="roundRect">
              <a:avLst/>
            </a:prstGeom>
            <a:noFill/>
            <a:ln>
              <a:solidFill>
                <a:schemeClr val="tx2">
                  <a:lumMod val="9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E5DD3D8-5990-C4BB-237C-3F8D9FD05FA5}"/>
                </a:ext>
              </a:extLst>
            </p:cNvPr>
            <p:cNvSpPr/>
            <p:nvPr/>
          </p:nvSpPr>
          <p:spPr>
            <a:xfrm>
              <a:off x="1708199" y="1332998"/>
              <a:ext cx="6003882" cy="32694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Цитирования будут засчитаны только в случае, если более 30% из них получены от авторов других организаций (</a:t>
              </a:r>
              <a:r>
                <a:rPr lang="ru-RU" sz="1600" b="1" i="1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не более 70%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самоцитирований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 организации</a:t>
              </a:r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).</a:t>
              </a:r>
            </a:p>
            <a:p>
              <a:endParaRPr lang="ru-RU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r>
                <a:rPr lang="ru-RU" sz="1600" i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В случае превышения допустимой нормы, будет учтено не более 5 цитирований.</a:t>
              </a:r>
              <a:endParaRPr lang="ru-RU" sz="1600" i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pPr algn="ctr"/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1BEEC85-843A-63E9-AC73-60FE3DB5A8AD}"/>
              </a:ext>
            </a:extLst>
          </p:cNvPr>
          <p:cNvGrpSpPr/>
          <p:nvPr/>
        </p:nvGrpSpPr>
        <p:grpSpPr>
          <a:xfrm>
            <a:off x="1089253" y="1191777"/>
            <a:ext cx="218265" cy="218265"/>
            <a:chOff x="2987482" y="1853441"/>
            <a:chExt cx="218265" cy="21826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8D10593-456D-A8F0-68A7-CC2A2648D7B9}"/>
                </a:ext>
              </a:extLst>
            </p:cNvPr>
            <p:cNvSpPr/>
            <p:nvPr/>
          </p:nvSpPr>
          <p:spPr>
            <a:xfrm>
              <a:off x="3038548" y="1904507"/>
              <a:ext cx="116132" cy="116132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6E918ED-8766-6978-F857-84AC54B1020A}"/>
                </a:ext>
              </a:extLst>
            </p:cNvPr>
            <p:cNvSpPr/>
            <p:nvPr/>
          </p:nvSpPr>
          <p:spPr>
            <a:xfrm>
              <a:off x="2987482" y="1853441"/>
              <a:ext cx="218265" cy="218265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7452D4-5721-A801-6DC1-33C6ED0514E1}"/>
              </a:ext>
            </a:extLst>
          </p:cNvPr>
          <p:cNvSpPr txBox="1"/>
          <p:nvPr/>
        </p:nvSpPr>
        <p:spPr>
          <a:xfrm>
            <a:off x="1401997" y="385901"/>
            <a:ext cx="634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10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Учет цитирований</a:t>
            </a:r>
          </a:p>
        </p:txBody>
      </p:sp>
    </p:spTree>
    <p:extLst>
      <p:ext uri="{BB962C8B-B14F-4D97-AF65-F5344CB8AC3E}">
        <p14:creationId xmlns:p14="http://schemas.microsoft.com/office/powerpoint/2010/main" val="1422729985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" y="908092"/>
            <a:ext cx="1158612" cy="297928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7781" y="2251316"/>
            <a:ext cx="10152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76" y="83522"/>
            <a:ext cx="3750651" cy="71591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463029" y="441528"/>
            <a:ext cx="294537" cy="157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44" y="908092"/>
            <a:ext cx="3688789" cy="291346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982002" y="2781037"/>
            <a:ext cx="1190020" cy="20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69938" y="2377437"/>
            <a:ext cx="498190" cy="195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140" y="911870"/>
            <a:ext cx="3635576" cy="2909691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757566" y="2125192"/>
            <a:ext cx="2106274" cy="296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36145" y="2781036"/>
            <a:ext cx="1190020" cy="20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1644969" y="3994006"/>
            <a:ext cx="5165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Итого в 2023 году:</a:t>
            </a:r>
          </a:p>
          <a:p>
            <a:pPr algn="ctr"/>
            <a:endParaRPr lang="ru-RU" sz="1000" b="1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Внутренние цитирования – 11 (24%)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Внешние цитирования – 35 (76%) </a:t>
            </a:r>
          </a:p>
          <a:p>
            <a:pPr marL="457200" indent="-457200" algn="just">
              <a:buAutoNum type="arabicPeriod"/>
            </a:pPr>
            <a:endParaRPr lang="ru-RU" sz="10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25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0F2D1C-A4E3-A6F3-BA0D-1BD8EAA23686}"/>
              </a:ext>
            </a:extLst>
          </p:cNvPr>
          <p:cNvSpPr/>
          <p:nvPr/>
        </p:nvSpPr>
        <p:spPr>
          <a:xfrm>
            <a:off x="0" y="44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D8A43D7-3BBC-9C5A-DB34-9E616E91ED52}"/>
              </a:ext>
            </a:extLst>
          </p:cNvPr>
          <p:cNvGrpSpPr/>
          <p:nvPr/>
        </p:nvGrpSpPr>
        <p:grpSpPr>
          <a:xfrm>
            <a:off x="1493354" y="1062281"/>
            <a:ext cx="6157289" cy="3405285"/>
            <a:chOff x="1708199" y="1332998"/>
            <a:chExt cx="6157289" cy="340528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6B43C8E2-4ABF-9850-2F31-55DC742A0B85}"/>
                </a:ext>
              </a:extLst>
            </p:cNvPr>
            <p:cNvSpPr/>
            <p:nvPr/>
          </p:nvSpPr>
          <p:spPr>
            <a:xfrm>
              <a:off x="1861606" y="1468800"/>
              <a:ext cx="6003882" cy="3269483"/>
            </a:xfrm>
            <a:prstGeom prst="roundRect">
              <a:avLst/>
            </a:prstGeom>
            <a:noFill/>
            <a:ln>
              <a:solidFill>
                <a:schemeClr val="tx2">
                  <a:lumMod val="9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E5DD3D8-5990-C4BB-237C-3F8D9FD05FA5}"/>
                </a:ext>
              </a:extLst>
            </p:cNvPr>
            <p:cNvSpPr/>
            <p:nvPr/>
          </p:nvSpPr>
          <p:spPr>
            <a:xfrm>
              <a:off x="1708199" y="1332998"/>
              <a:ext cx="6003882" cy="32694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Показатели, нарушающие публикационную этику и вредящие имиджу университета, будут </a:t>
              </a: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исключены 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руководством организации по представлению НТС</a:t>
              </a: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:</a:t>
              </a:r>
              <a:endParaRPr lang="en-US" sz="16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endParaRPr lang="en-US" sz="16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Например, когда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автор злоупотребляет </a:t>
              </a:r>
              <a:r>
                <a:rPr lang="ru-RU" sz="1600" dirty="0" err="1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самоцитированием</a:t>
              </a:r>
              <a:endPara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ц</a:t>
              </a:r>
              <a:r>
                <a:rPr lang="ru-RU" sz="1600" dirty="0" smtClean="0">
                  <a:solidFill>
                    <a:schemeClr val="bg2">
                      <a:lumMod val="75000"/>
                    </a:schemeClr>
                  </a:solidFill>
                  <a:latin typeface="Montserrat" panose="00000500000000000000" pitchFamily="2" charset="-52"/>
                </a:rPr>
                <a:t>итируемая и цитирующая статьи содержательно не коррелируют</a:t>
              </a:r>
              <a:endParaRPr lang="ru-RU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  <a:p>
              <a:pPr algn="ctr"/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1BEEC85-843A-63E9-AC73-60FE3DB5A8AD}"/>
              </a:ext>
            </a:extLst>
          </p:cNvPr>
          <p:cNvGrpSpPr/>
          <p:nvPr/>
        </p:nvGrpSpPr>
        <p:grpSpPr>
          <a:xfrm>
            <a:off x="1089253" y="1191777"/>
            <a:ext cx="218265" cy="218265"/>
            <a:chOff x="2987482" y="1853441"/>
            <a:chExt cx="218265" cy="21826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8D10593-456D-A8F0-68A7-CC2A2648D7B9}"/>
                </a:ext>
              </a:extLst>
            </p:cNvPr>
            <p:cNvSpPr/>
            <p:nvPr/>
          </p:nvSpPr>
          <p:spPr>
            <a:xfrm>
              <a:off x="3038548" y="1904507"/>
              <a:ext cx="116132" cy="116132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6E918ED-8766-6978-F857-84AC54B1020A}"/>
                </a:ext>
              </a:extLst>
            </p:cNvPr>
            <p:cNvSpPr/>
            <p:nvPr/>
          </p:nvSpPr>
          <p:spPr>
            <a:xfrm>
              <a:off x="2987482" y="1853441"/>
              <a:ext cx="218265" cy="218265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7452D4-5721-A801-6DC1-33C6ED0514E1}"/>
              </a:ext>
            </a:extLst>
          </p:cNvPr>
          <p:cNvSpPr txBox="1"/>
          <p:nvPr/>
        </p:nvSpPr>
        <p:spPr>
          <a:xfrm>
            <a:off x="1401997" y="385901"/>
            <a:ext cx="634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11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Публикационная этика</a:t>
            </a:r>
          </a:p>
        </p:txBody>
      </p:sp>
    </p:spTree>
    <p:extLst>
      <p:ext uri="{BB962C8B-B14F-4D97-AF65-F5344CB8AC3E}">
        <p14:creationId xmlns:p14="http://schemas.microsoft.com/office/powerpoint/2010/main" val="1121164535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F3F5E7-3334-4C35-955B-07AE4D1CEB7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74C99AD-089C-B9DE-F909-8894369A778F}"/>
              </a:ext>
            </a:extLst>
          </p:cNvPr>
          <p:cNvSpPr/>
          <p:nvPr/>
        </p:nvSpPr>
        <p:spPr>
          <a:xfrm>
            <a:off x="1059180" y="579120"/>
            <a:ext cx="6766560" cy="3657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F79B4BC-7DB5-A524-1AE0-A53C351B0B2A}"/>
              </a:ext>
            </a:extLst>
          </p:cNvPr>
          <p:cNvSpPr/>
          <p:nvPr/>
        </p:nvSpPr>
        <p:spPr>
          <a:xfrm>
            <a:off x="1642110" y="1143000"/>
            <a:ext cx="5859780" cy="2872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BACB0-2640-58CA-90E2-F78DA133A6B4}"/>
              </a:ext>
            </a:extLst>
          </p:cNvPr>
          <p:cNvSpPr txBox="1"/>
          <p:nvPr/>
        </p:nvSpPr>
        <p:spPr>
          <a:xfrm>
            <a:off x="1642110" y="2048530"/>
            <a:ext cx="585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Благодарю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за внимание!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33B95-2B40-40C3-99B3-542C4471E505}"/>
              </a:ext>
            </a:extLst>
          </p:cNvPr>
          <p:cNvSpPr txBox="1"/>
          <p:nvPr/>
        </p:nvSpPr>
        <p:spPr>
          <a:xfrm>
            <a:off x="1699261" y="2571750"/>
            <a:ext cx="58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10000"/>
                  </a:schemeClr>
                </a:solidFill>
                <a:latin typeface="Montserrat" panose="00000500000000000000" pitchFamily="2" charset="-52"/>
              </a:rPr>
              <a:t>Возникли вопросы?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D3B81-A43F-77D9-5A13-A6E04747E37E}"/>
              </a:ext>
            </a:extLst>
          </p:cNvPr>
          <p:cNvSpPr txBox="1"/>
          <p:nvPr/>
        </p:nvSpPr>
        <p:spPr>
          <a:xfrm>
            <a:off x="1670685" y="3132862"/>
            <a:ext cx="580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v.a.blaginin@usue.ru</a:t>
            </a:r>
            <a:endParaRPr lang="ru-RU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283-12-76</a:t>
            </a:r>
            <a:endParaRPr lang="ru-RU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3F1E0A3-47B6-FA97-3C22-003D0D9C2E87}"/>
              </a:ext>
            </a:extLst>
          </p:cNvPr>
          <p:cNvSpPr/>
          <p:nvPr/>
        </p:nvSpPr>
        <p:spPr>
          <a:xfrm>
            <a:off x="1333500" y="984085"/>
            <a:ext cx="6477000" cy="317533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6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800867-AA5B-EB89-8AD2-F94ADBCEC935}"/>
              </a:ext>
            </a:extLst>
          </p:cNvPr>
          <p:cNvSpPr/>
          <p:nvPr/>
        </p:nvSpPr>
        <p:spPr>
          <a:xfrm>
            <a:off x="7002780" y="0"/>
            <a:ext cx="21412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216968" y="843383"/>
            <a:ext cx="79621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P.S.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1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статью в ядре РИНЦ (в журнале) можно использовать для одновременного учета показателей: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1 статья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 ядре РИНЦ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(в любом источнике)</a:t>
            </a:r>
          </a:p>
          <a:p>
            <a:pPr algn="ctr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+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1 статья ВАК К1 / К2 / РИНЦ в журнале/в любом источнике / руководство заявкой студента на конкурс / 1 доклад на конференции</a:t>
            </a:r>
          </a:p>
          <a:p>
            <a:pPr marL="457200" indent="-457200">
              <a:buAutoNum type="arabicPeriod"/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800867-AA5B-EB89-8AD2-F94ADBCEC935}"/>
              </a:ext>
            </a:extLst>
          </p:cNvPr>
          <p:cNvSpPr/>
          <p:nvPr/>
        </p:nvSpPr>
        <p:spPr>
          <a:xfrm>
            <a:off x="7002780" y="0"/>
            <a:ext cx="21412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167702" y="781444"/>
            <a:ext cx="40537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Доступ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в систему для внесения показателей по эффективному контракту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закроется 25 декабря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>
              <a:buAutoNum type="arabicPeriod"/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800" b="1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После 20 января</a:t>
            </a: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финальные результаты будут согласованы с заведующими кафедрами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9" y="213770"/>
            <a:ext cx="3457508" cy="46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800867-AA5B-EB89-8AD2-F94ADBCEC935}"/>
              </a:ext>
            </a:extLst>
          </p:cNvPr>
          <p:cNvSpPr/>
          <p:nvPr/>
        </p:nvSpPr>
        <p:spPr>
          <a:xfrm>
            <a:off x="7002780" y="0"/>
            <a:ext cx="21412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224458" y="778626"/>
            <a:ext cx="40537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2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Новый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ЭК: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514350" indent="-514350">
              <a:buFont typeface="+mj-lt"/>
              <a:buAutoNum type="romanUcPeriod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Содержит 8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уровней (ранее 5)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Сокращен диапазон баллов между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уровнями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29382"/>
              </p:ext>
            </p:extLst>
          </p:nvPr>
        </p:nvGraphicFramePr>
        <p:xfrm>
          <a:off x="410852" y="3016560"/>
          <a:ext cx="7938379" cy="978345"/>
        </p:xfrm>
        <a:graphic>
          <a:graphicData uri="http://schemas.openxmlformats.org/drawingml/2006/table">
            <a:tbl>
              <a:tblPr firstRow="1" firstCol="1" bandRow="1"/>
              <a:tblGrid>
                <a:gridCol w="2290730">
                  <a:extLst>
                    <a:ext uri="{9D8B030D-6E8A-4147-A177-3AD203B41FA5}">
                      <a16:colId xmlns:a16="http://schemas.microsoft.com/office/drawing/2014/main" val="1360129664"/>
                    </a:ext>
                  </a:extLst>
                </a:gridCol>
                <a:gridCol w="627039">
                  <a:extLst>
                    <a:ext uri="{9D8B030D-6E8A-4147-A177-3AD203B41FA5}">
                      <a16:colId xmlns:a16="http://schemas.microsoft.com/office/drawing/2014/main" val="1190703988"/>
                    </a:ext>
                  </a:extLst>
                </a:gridCol>
                <a:gridCol w="717230">
                  <a:extLst>
                    <a:ext uri="{9D8B030D-6E8A-4147-A177-3AD203B41FA5}">
                      <a16:colId xmlns:a16="http://schemas.microsoft.com/office/drawing/2014/main" val="2479550922"/>
                    </a:ext>
                  </a:extLst>
                </a:gridCol>
                <a:gridCol w="717230">
                  <a:extLst>
                    <a:ext uri="{9D8B030D-6E8A-4147-A177-3AD203B41FA5}">
                      <a16:colId xmlns:a16="http://schemas.microsoft.com/office/drawing/2014/main" val="2338850780"/>
                    </a:ext>
                  </a:extLst>
                </a:gridCol>
                <a:gridCol w="717230">
                  <a:extLst>
                    <a:ext uri="{9D8B030D-6E8A-4147-A177-3AD203B41FA5}">
                      <a16:colId xmlns:a16="http://schemas.microsoft.com/office/drawing/2014/main" val="4035181953"/>
                    </a:ext>
                  </a:extLst>
                </a:gridCol>
                <a:gridCol w="717230">
                  <a:extLst>
                    <a:ext uri="{9D8B030D-6E8A-4147-A177-3AD203B41FA5}">
                      <a16:colId xmlns:a16="http://schemas.microsoft.com/office/drawing/2014/main" val="2727363902"/>
                    </a:ext>
                  </a:extLst>
                </a:gridCol>
                <a:gridCol w="717230">
                  <a:extLst>
                    <a:ext uri="{9D8B030D-6E8A-4147-A177-3AD203B41FA5}">
                      <a16:colId xmlns:a16="http://schemas.microsoft.com/office/drawing/2014/main" val="3492396448"/>
                    </a:ext>
                  </a:extLst>
                </a:gridCol>
                <a:gridCol w="717230">
                  <a:extLst>
                    <a:ext uri="{9D8B030D-6E8A-4147-A177-3AD203B41FA5}">
                      <a16:colId xmlns:a16="http://schemas.microsoft.com/office/drawing/2014/main" val="211317073"/>
                    </a:ext>
                  </a:extLst>
                </a:gridCol>
                <a:gridCol w="717230">
                  <a:extLst>
                    <a:ext uri="{9D8B030D-6E8A-4147-A177-3AD203B41FA5}">
                      <a16:colId xmlns:a16="http://schemas.microsoft.com/office/drawing/2014/main" val="2315215042"/>
                    </a:ext>
                  </a:extLst>
                </a:gridCol>
              </a:tblGrid>
              <a:tr h="334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Уровень</a:t>
                      </a:r>
                      <a:endParaRPr lang="ru-RU" sz="18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lang="ru-RU" sz="24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lang="ru-RU" sz="24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lang="ru-RU" sz="24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extLst>
                  <a:ext uri="{0D108BD9-81ED-4DB2-BD59-A6C34878D82A}">
                    <a16:rowId xmlns:a16="http://schemas.microsoft.com/office/drawing/2014/main" val="4088560452"/>
                  </a:ext>
                </a:extLst>
              </a:tr>
              <a:tr h="262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Количество баллов</a:t>
                      </a:r>
                      <a:endParaRPr lang="ru-RU" sz="18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lang="ru-RU" sz="24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 lang="ru-RU" sz="24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120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 lang="ru-RU" sz="2400" b="1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 smtClean="0">
                          <a:solidFill>
                            <a:srgbClr val="3F5378"/>
                          </a:solidFill>
                          <a:latin typeface="Montserrat" panose="020B0604020202020204" charset="-52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lang="ru-RU" sz="2400" b="0" i="0" u="none" strike="noStrike" cap="none" dirty="0">
                        <a:solidFill>
                          <a:srgbClr val="3F5378"/>
                        </a:solidFill>
                        <a:latin typeface="Montserrat" panose="020B0604020202020204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488" marR="45488" marT="0" marB="0"/>
                </a:tc>
                <a:extLst>
                  <a:ext uri="{0D108BD9-81ED-4DB2-BD59-A6C34878D82A}">
                    <a16:rowId xmlns:a16="http://schemas.microsoft.com/office/drawing/2014/main" val="360612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800867-AA5B-EB89-8AD2-F94ADBCEC935}"/>
              </a:ext>
            </a:extLst>
          </p:cNvPr>
          <p:cNvSpPr/>
          <p:nvPr/>
        </p:nvSpPr>
        <p:spPr>
          <a:xfrm>
            <a:off x="7002780" y="0"/>
            <a:ext cx="21412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309058" y="761402"/>
            <a:ext cx="43827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3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Вместо </a:t>
            </a:r>
            <a:r>
              <a:rPr lang="ru-RU" sz="2000" dirty="0" err="1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импакт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-факторов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к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атегории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ВАК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К1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К2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Статьи в журналах ВАК категории К3 могут быть учтены в качестве показателя «Статья ВАК» (без указания категории)</a:t>
            </a:r>
          </a:p>
          <a:p>
            <a:endParaRPr lang="ru-RU" sz="18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Распределение журналов, входящих в перечень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ВАК размещено на </a:t>
            </a:r>
            <a:r>
              <a:rPr lang="ru-RU" sz="1600" i="1" u="sng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сайте Науки </a:t>
            </a:r>
            <a:r>
              <a:rPr lang="ru-RU" sz="1600" i="1" u="sng" dirty="0" err="1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УрГЭУ</a:t>
            </a:r>
            <a:r>
              <a:rPr lang="ru-RU" sz="1600" i="1" u="sng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 разделе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Научные мероприятия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=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&gt;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Инструкции для ППС 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99" y="761402"/>
            <a:ext cx="3660327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800867-AA5B-EB89-8AD2-F94ADBCEC935}"/>
              </a:ext>
            </a:extLst>
          </p:cNvPr>
          <p:cNvSpPr/>
          <p:nvPr/>
        </p:nvSpPr>
        <p:spPr>
          <a:xfrm>
            <a:off x="3878318" y="2661219"/>
            <a:ext cx="5095415" cy="194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Доказательством руководства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может выступать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:</a:t>
            </a:r>
          </a:p>
          <a:p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Указание научного руководителя в мета-данных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статьи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Соавторство со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студентом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327976" y="776991"/>
            <a:ext cx="43827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4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Расширен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перечень показателей по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НИРС</a:t>
            </a:r>
          </a:p>
          <a:p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Руководство заявкой студента на конкурс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Руководство статьей студента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18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447794" y="808522"/>
            <a:ext cx="62178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5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 показателях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ядра РИНЦ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выделены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типы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статей</a:t>
            </a:r>
          </a:p>
          <a:p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 журнале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 любом источнике (сборник конференции, форума, монография, коллективная монография, книга, глава в книге).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18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447794" y="808522"/>
            <a:ext cx="43827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6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Добавлен показатель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«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Статья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 журнале RSCI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»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Показатели статей RSCI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проранжированы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по ИФ</a:t>
            </a:r>
          </a:p>
          <a:p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ИФ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&gt; 0,5 (2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уровень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)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ИФ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&gt;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1 (1 уровень)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 перечнем журналов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RSCI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в нужной тематике можно ознакомиться на сайте </a:t>
            </a:r>
            <a:r>
              <a:rPr lang="en-US" sz="1600" u="sng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elibrary.ru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в разделе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Журналы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253" y="964430"/>
            <a:ext cx="4683077" cy="272644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387547" y="3594538"/>
            <a:ext cx="554307" cy="7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95457" y="2851983"/>
            <a:ext cx="11530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695457" y="2019394"/>
            <a:ext cx="2483626" cy="13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63" y="121253"/>
            <a:ext cx="3179671" cy="476455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498080" y="4496326"/>
            <a:ext cx="1765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208105" y="846360"/>
            <a:ext cx="44697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7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Учитывается ИФ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2021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года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ВАЖНО!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Согласно новому ЭК, статья в журнале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RSCI – </a:t>
            </a:r>
            <a:r>
              <a:rPr lang="ru-RU" sz="1600" b="1" u="sng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отдельная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категория и не приравнивается к показателю «Статья в Ядре РИНЦ (в журнале)».</a:t>
            </a:r>
          </a:p>
          <a:p>
            <a:endParaRPr lang="ru-RU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Исключение: если журнал индексируется и в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RSCI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,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и МНБД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одновременно.</a:t>
            </a:r>
          </a:p>
          <a:p>
            <a:endParaRPr lang="ru-RU" sz="1600" i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1600" i="1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53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8DFA8C-149B-4CCB-E415-EF79E57257D8}"/>
              </a:ext>
            </a:extLst>
          </p:cNvPr>
          <p:cNvSpPr/>
          <p:nvPr/>
        </p:nvSpPr>
        <p:spPr>
          <a:xfrm>
            <a:off x="11289" y="-422516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800867-AA5B-EB89-8AD2-F94ADBCEC935}"/>
              </a:ext>
            </a:extLst>
          </p:cNvPr>
          <p:cNvSpPr/>
          <p:nvPr/>
        </p:nvSpPr>
        <p:spPr>
          <a:xfrm>
            <a:off x="7002780" y="0"/>
            <a:ext cx="21412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38FB-13EB-40DB-883F-AFA13F493CF1}"/>
              </a:ext>
            </a:extLst>
          </p:cNvPr>
          <p:cNvSpPr txBox="1"/>
          <p:nvPr/>
        </p:nvSpPr>
        <p:spPr>
          <a:xfrm>
            <a:off x="216969" y="843383"/>
            <a:ext cx="40537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8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К учёту принимаются достижения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за 2023 год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>
              <a:buAutoNum type="arabicPeriod"/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800" b="1" i="1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Исключениями являются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:</a:t>
            </a:r>
          </a:p>
          <a:p>
            <a:endParaRPr lang="ru-RU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52"/>
              </a:rPr>
              <a:t>Публикация сборника в 2023 году (при проведении конференции в 2022)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CD2409-9072-76E4-280A-00274F5BDA37}"/>
              </a:ext>
            </a:extLst>
          </p:cNvPr>
          <p:cNvSpPr/>
          <p:nvPr/>
        </p:nvSpPr>
        <p:spPr>
          <a:xfrm>
            <a:off x="122590" y="76829"/>
            <a:ext cx="8921398" cy="497380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850" b="-1"/>
          <a:stretch/>
        </p:blipFill>
        <p:spPr>
          <a:xfrm>
            <a:off x="3901732" y="2755812"/>
            <a:ext cx="4532753" cy="119811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4704890" y="3279863"/>
            <a:ext cx="554307" cy="7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04890" y="3899650"/>
            <a:ext cx="81663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Consulting Infographics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3D3D3D"/>
    </a:dk1>
    <a:lt1>
      <a:srgbClr val="FFFFFF"/>
    </a:lt1>
    <a:dk2>
      <a:srgbClr val="494949"/>
    </a:dk2>
    <a:lt2>
      <a:srgbClr val="EEEEEE"/>
    </a:lt2>
    <a:accent1>
      <a:srgbClr val="77C6FC"/>
    </a:accent1>
    <a:accent2>
      <a:srgbClr val="BBE3FE"/>
    </a:accent2>
    <a:accent3>
      <a:srgbClr val="D6EEFE"/>
    </a:accent3>
    <a:accent4>
      <a:srgbClr val="BEBEBE"/>
    </a:accent4>
    <a:accent5>
      <a:srgbClr val="477797"/>
    </a:accent5>
    <a:accent6>
      <a:srgbClr val="9E9E9E"/>
    </a:accent6>
    <a:hlink>
      <a:srgbClr val="77C6FC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530</Words>
  <Application>Microsoft Office PowerPoint</Application>
  <PresentationFormat>Экран (16:9)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Barlow Semi Condensed</vt:lpstr>
      <vt:lpstr>Arial</vt:lpstr>
      <vt:lpstr>Barlow Semi Condensed Medium</vt:lpstr>
      <vt:lpstr>Wingdings</vt:lpstr>
      <vt:lpstr>Fjalla One</vt:lpstr>
      <vt:lpstr>Montserrat</vt:lpstr>
      <vt:lpstr>Technology Consulting Infographics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710S Plus</dc:creator>
  <cp:lastModifiedBy>Благинин Виктор Андреевич</cp:lastModifiedBy>
  <cp:revision>149</cp:revision>
  <dcterms:modified xsi:type="dcterms:W3CDTF">2023-05-15T04:59:23Z</dcterms:modified>
</cp:coreProperties>
</file>